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4" r:id="rId1"/>
  </p:sldMasterIdLst>
  <p:notesMasterIdLst>
    <p:notesMasterId r:id="rId30"/>
  </p:notesMasterIdLst>
  <p:handoutMasterIdLst>
    <p:handoutMasterId r:id="rId31"/>
  </p:handoutMasterIdLst>
  <p:sldIdLst>
    <p:sldId id="260" r:id="rId2"/>
    <p:sldId id="329" r:id="rId3"/>
    <p:sldId id="347" r:id="rId4"/>
    <p:sldId id="330" r:id="rId5"/>
    <p:sldId id="331" r:id="rId6"/>
    <p:sldId id="332" r:id="rId7"/>
    <p:sldId id="333" r:id="rId8"/>
    <p:sldId id="334" r:id="rId9"/>
    <p:sldId id="341" r:id="rId10"/>
    <p:sldId id="343" r:id="rId11"/>
    <p:sldId id="265" r:id="rId12"/>
    <p:sldId id="266" r:id="rId13"/>
    <p:sldId id="267" r:id="rId14"/>
    <p:sldId id="268" r:id="rId15"/>
    <p:sldId id="269" r:id="rId16"/>
    <p:sldId id="344" r:id="rId17"/>
    <p:sldId id="271" r:id="rId18"/>
    <p:sldId id="272" r:id="rId19"/>
    <p:sldId id="273" r:id="rId20"/>
    <p:sldId id="274" r:id="rId21"/>
    <p:sldId id="278" r:id="rId22"/>
    <p:sldId id="276" r:id="rId23"/>
    <p:sldId id="277" r:id="rId24"/>
    <p:sldId id="346" r:id="rId25"/>
    <p:sldId id="327" r:id="rId26"/>
    <p:sldId id="287" r:id="rId27"/>
    <p:sldId id="340" r:id="rId28"/>
    <p:sldId id="32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00"/>
    <a:srgbClr val="003300"/>
    <a:srgbClr val="0033CC"/>
    <a:srgbClr val="000099"/>
    <a:srgbClr val="008000"/>
    <a:srgbClr val="006600"/>
    <a:srgbClr val="292929"/>
    <a:srgbClr val="4D4D4D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68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19" y="4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080228-AA52-420E-B754-8D6FB64A40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EEB222-3177-4862-9A2E-804998A36B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47FCD-4104-406A-A39B-5BEB4653AB02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2D1931-4A41-4CD5-A0F2-612F1694A1B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DBCA2B-B822-4B54-845E-662E45620B1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16D65-3843-4B7D-8C11-0534AB7F3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76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52F6ED-E1D1-40C7-A246-F65D423A4F17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1FF9E-B896-4718-9D36-B2B43339C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32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52957-E719-4AE5-AACE-1C1FFE9C9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1575" y="1712913"/>
            <a:ext cx="9144000" cy="2387600"/>
          </a:xfrm>
          <a:scene3d>
            <a:camera prst="orthographicFront"/>
            <a:lightRig rig="threePt" dir="t"/>
          </a:scene3d>
          <a:sp3d>
            <a:bevelT/>
          </a:sp3d>
        </p:spPr>
        <p:txBody>
          <a:bodyPr anchor="b">
            <a:normAutofit/>
          </a:bodyPr>
          <a:lstStyle>
            <a:lvl1pPr algn="ctr">
              <a:defRPr sz="660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FA3E99-F189-4923-9FB6-FE14319CAE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95826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800" b="1">
                <a:solidFill>
                  <a:srgbClr val="000099"/>
                </a:solidFill>
                <a:latin typeface="Palatino Linotype" panose="0204050205050503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icture containing fractal art, graphics, colorfulness, magenta&#10;&#10;Description automatically generated">
            <a:extLst>
              <a:ext uri="{FF2B5EF4-FFF2-40B4-BE49-F238E27FC236}">
                <a16:creationId xmlns:a16="http://schemas.microsoft.com/office/drawing/2014/main" id="{BC40D909-AD82-4CBC-B6DF-05E47C06CB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367" y="10980"/>
            <a:ext cx="1885266" cy="12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957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166F4-4487-4FB9-B67B-7FF66C361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A3C0ED-4311-4635-8DD7-1978EE600A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79977-C818-4E33-8EC4-4B569DFFF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575E-568F-43AC-B90E-124DEB9485D9}" type="datetime1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AA8D8-CC77-4435-8D85-801B920C4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39AFF-AD93-44DA-AE20-DC4A7408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839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77DC47-F382-491A-88C7-62B110AE68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D1588-8B5B-43E3-A897-0E02D52D74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C81EF-1DBE-4FA9-BC10-C99E589CD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7083-4168-4D1F-9A76-361D4E1744C2}" type="datetime1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C93AD-90FB-4C81-A50F-7353E87B8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B3658-350A-4C4E-A36D-9809B16A8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44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B4AF-540B-43D3-B05D-652EF7CCB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600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2F38E-8421-4E59-A5D7-E5FAA4167FA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 sz="440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3600">
                <a:solidFill>
                  <a:srgbClr val="336600"/>
                </a:solidFill>
              </a:defRPr>
            </a:lvl2pPr>
            <a:lvl3pPr>
              <a:defRPr sz="3200">
                <a:solidFill>
                  <a:srgbClr val="008000"/>
                </a:solidFill>
              </a:defRPr>
            </a:lvl3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652D3-B06D-4E4A-BCDF-4BA471B97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95725" y="6369048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469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69AD1-FCE8-44E9-B00F-A946EBA4B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66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8A984-2692-4A7E-B234-C9C236B13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54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03B48-55F8-4208-AA20-E810D95BF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743325" y="6356349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fractal art, graphics, colorfulness, magenta&#10;&#10;Description automatically generated">
            <a:extLst>
              <a:ext uri="{FF2B5EF4-FFF2-40B4-BE49-F238E27FC236}">
                <a16:creationId xmlns:a16="http://schemas.microsoft.com/office/drawing/2014/main" id="{FCF7B876-178B-4CD6-A425-7ED3310EC0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367" y="10980"/>
            <a:ext cx="1885266" cy="12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97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B356A-98A6-487E-A17C-306136C1A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B1B06-862F-4EC9-B875-085A16528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FAEDF-ED42-41B2-A23F-F80CA57DA1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B0D609-CE2A-4D7D-990F-C64DDD6BA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54980" y="6356350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42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CCA34-959E-4714-B8C0-1734C1ECA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78B63-608C-4414-B5E6-AC9DA10F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C7128E-9891-4AF6-B68F-D67750C18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8DD24C-617E-4A49-876F-513E9B5691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106E83-13C5-427E-8FEE-28AE7137B3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3553F7-E0A0-4BDF-B5DA-18C180CC1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9810F-BB01-431F-A36B-01A80F00F9A2}" type="datetime1">
              <a:rPr lang="en-US" smtClean="0"/>
              <a:t>6/13/2023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9B75C7-0C4D-4D18-A44E-036770CD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AF33EF-7F68-4AC8-81E9-58EC4329B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98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F71E-065B-4ADD-8BC1-F6F7E02347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60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5FD1F-7528-4508-8EE0-2803F540D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17950" y="6356350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38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2AED8-9BA2-412D-A467-1BF928C51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92550" y="6356349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02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8920A-62F3-4316-8695-94F123BAA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E9F02-F9F6-4E1B-B431-2F05EA9D5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E1A35C-C569-41C9-91D4-544E94AF6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BB69FE-C2EB-42CA-8D24-52C3423A7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6BA1C-0431-441A-9684-27D3820DDA76}" type="datetime1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A7206D-CD4C-4F6E-85F6-BB8DCEBB3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D52B3F-597C-441C-B442-175FDC250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62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382EF-99CF-4E82-8FDE-76B326F01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E2BB66-AC05-4675-966F-8FC8D9FC8B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84E2AB-976A-4661-9709-D3F7A86856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BFA8C9-35C2-4E40-99F6-56E533EAA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D90E-AE50-48B2-954D-3C61712566FC}" type="datetime1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BC5262-AC16-4FE3-9DD8-A764BA3A7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C7804-4B71-4228-B99A-1AB02041C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21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E061D9-F11B-4A9D-92ED-EDE2831CD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64959-438D-4171-8334-FBA65650B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4AB58-E492-453C-8146-CF65E676C1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08437-3005-4AE1-B600-AE18E1986B0F}" type="datetime1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E051A-E6B7-41A1-BAE1-E849DF797E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239B6-E541-4C5C-A5E2-0B0DC639D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38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1" kern="1200">
          <a:solidFill>
            <a:srgbClr val="333333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8DEBF-1284-49D9-9B5D-E6B14F951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7325" y="2162174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Machine learning workflow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F148C1-F22D-46AD-AD7D-2B58F4D32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325" y="4886326"/>
            <a:ext cx="9144000" cy="1655762"/>
          </a:xfrm>
        </p:spPr>
        <p:txBody>
          <a:bodyPr/>
          <a:lstStyle/>
          <a:p>
            <a:r>
              <a:rPr lang="en-US" dirty="0"/>
              <a:t>Machine Learning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229590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50938-165A-449D-9646-962BCA9F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10</a:t>
            </a:fld>
            <a:endParaRPr lang="en-US"/>
          </a:p>
        </p:txBody>
      </p:sp>
      <p:pic>
        <p:nvPicPr>
          <p:cNvPr id="9" name="Picture 8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053F06F6-79A9-4FC2-B913-195130006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65" y="747848"/>
            <a:ext cx="7744270" cy="536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851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BB9276-9B93-4542-B4C3-AD168AB9F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494"/>
            <a:ext cx="12192000" cy="648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33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D5B7A7-85B2-472F-A1EB-0A3B5950E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095"/>
            <a:ext cx="12192000" cy="654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52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4A531E-B4D2-49B1-88F1-974A78374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659"/>
            <a:ext cx="12192000" cy="679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04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24CC11-DF56-41F5-B4B0-8EB1406B2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376"/>
            <a:ext cx="12192000" cy="656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49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A4460-3A34-48EB-A33E-E9D94168C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0" y="0"/>
            <a:ext cx="121013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65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 descr="A picture containing text, screenshot, number, font&#10;&#10;Description automatically generated">
            <a:extLst>
              <a:ext uri="{FF2B5EF4-FFF2-40B4-BE49-F238E27FC236}">
                <a16:creationId xmlns:a16="http://schemas.microsoft.com/office/drawing/2014/main" id="{075314DE-9BC4-41CB-AF83-99837FA74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2" y="219075"/>
            <a:ext cx="10044113" cy="664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61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AA632-FD28-19C3-C3D1-B56634CBB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Categorical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75358-9894-F7EB-748D-BAA5EAA83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has a finite number of categories or labels for its values, 2 main types</a:t>
            </a:r>
          </a:p>
          <a:p>
            <a:r>
              <a:rPr lang="en-US" dirty="0"/>
              <a:t>Ordinal categorical variables</a:t>
            </a:r>
          </a:p>
          <a:p>
            <a:pPr lvl="1"/>
            <a:r>
              <a:rPr lang="en-US" dirty="0"/>
              <a:t>values follow a natural order, e.g. primary school, high school, college, university</a:t>
            </a:r>
          </a:p>
          <a:p>
            <a:r>
              <a:rPr lang="en-US" dirty="0"/>
              <a:t>Nominal categorical variables</a:t>
            </a:r>
          </a:p>
          <a:p>
            <a:pPr lvl="1"/>
            <a:r>
              <a:rPr lang="en-US" dirty="0"/>
              <a:t>values do not follow a natural order, e.g. colors, gender, countries, states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09FD0-9A48-031F-567B-2F3DA933D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815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75FAE-38CB-A373-773B-064BF3525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ML models and categorical data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F780C-50A9-54E1-F372-232E5A8E1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Some models can work with categorical data directly</a:t>
            </a:r>
          </a:p>
          <a:p>
            <a:pPr lvl="1"/>
            <a:r>
              <a:rPr lang="en-US" dirty="0"/>
              <a:t>e.g. decision tree</a:t>
            </a:r>
          </a:p>
          <a:p>
            <a:r>
              <a:rPr lang="en-US" dirty="0"/>
              <a:t>Most models cannot operate using string inputs</a:t>
            </a:r>
          </a:p>
          <a:p>
            <a:pPr lvl="1"/>
            <a:r>
              <a:rPr lang="en-US" dirty="0"/>
              <a:t>All input and output variables must be numeric</a:t>
            </a:r>
          </a:p>
          <a:p>
            <a:pPr lvl="1"/>
            <a:r>
              <a:rPr lang="en-US" dirty="0"/>
              <a:t>mostly a constraint of efficient implementation of ML algorithms rather than hard limitations, e.g. scikit-learn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68859-2158-B528-C717-E91FA4EF2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788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6511F-0D3B-A160-5AE6-DA3E91BDB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dirty="0"/>
              <a:t>Categorical variable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BF8B-4443-5E51-AEC1-F0CD210A2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Conversion of categorical data to numeric form</a:t>
            </a:r>
          </a:p>
          <a:p>
            <a:pPr lvl="1"/>
            <a:r>
              <a:rPr lang="en-US" dirty="0"/>
              <a:t>either of feature variable or target variable</a:t>
            </a:r>
          </a:p>
          <a:p>
            <a:r>
              <a:rPr lang="en-US" dirty="0"/>
              <a:t>If target variable is categorical</a:t>
            </a:r>
          </a:p>
          <a:p>
            <a:pPr lvl="1"/>
            <a:r>
              <a:rPr lang="en-US" dirty="0"/>
              <a:t>may need to convert predictions by the model back into a categorical form in order to present them or use them in some application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7C2FC-EB39-6A98-1A98-B6A609B63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6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34E5E-6528-4FAC-8065-570BA9E4F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891" y="136525"/>
            <a:ext cx="10515600" cy="1325563"/>
          </a:xfrm>
        </p:spPr>
        <p:txBody>
          <a:bodyPr/>
          <a:lstStyle/>
          <a:p>
            <a:r>
              <a:rPr lang="en-US" dirty="0"/>
              <a:t>Machine Learning Workflow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0EBA98-A2EA-4A28-A551-6AAFBE791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B6A8A84A-B20E-42DB-B43A-75D8F3B40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565" y="1227091"/>
            <a:ext cx="6526870" cy="544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81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937B1-1B37-44F5-6A03-0C8EF1D64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793" y="681037"/>
            <a:ext cx="999841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Categorical variable encoding types</a:t>
            </a:r>
            <a:br>
              <a:rPr lang="en-US" dirty="0"/>
            </a:b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0FDA8-4E28-E218-5E0C-D790012EF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022" y="2302281"/>
            <a:ext cx="10515600" cy="4351338"/>
          </a:xfrm>
        </p:spPr>
        <p:txBody>
          <a:bodyPr/>
          <a:lstStyle/>
          <a:p>
            <a:r>
              <a:rPr lang="en-MY" dirty="0"/>
              <a:t>Ordinal Encoding</a:t>
            </a:r>
          </a:p>
          <a:p>
            <a:r>
              <a:rPr lang="en-MY" dirty="0"/>
              <a:t>One-Hot Encoding</a:t>
            </a:r>
          </a:p>
          <a:p>
            <a:r>
              <a:rPr lang="en-MY" dirty="0"/>
              <a:t>Dummy Variable Encoding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0F940-F9CE-07A8-B301-F70E7F1D1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187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501556-31FD-5AA7-2947-869CBB012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8296D7-CCD3-169E-50F4-A6F5AA311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54" y="1547480"/>
            <a:ext cx="9308784" cy="390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46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9BB1F2-F9C0-CB60-1E2C-7A23399A1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D31B5-66AD-BE6B-44A3-D46B272A7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611" y="2773715"/>
            <a:ext cx="7457589" cy="34624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7BA97E-8960-92C1-CC7B-9245C7DF0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79" y="214689"/>
            <a:ext cx="5968752" cy="243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674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86E95B-59FC-4E71-2695-D0D4DD4B0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58A403-9112-8C19-45C8-A2A6C27DC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54" y="3429000"/>
            <a:ext cx="5362942" cy="2525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9DA1DF-509A-544F-3B50-605278B71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74" y="550742"/>
            <a:ext cx="5244462" cy="2202431"/>
          </a:xfrm>
          <a:prstGeom prst="rect">
            <a:avLst/>
          </a:prstGeom>
        </p:spPr>
      </p:pic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07378929-9DC5-B2E0-F7A2-77C1BD931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273" y="765310"/>
            <a:ext cx="57957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86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B95BE-5C40-47AA-9479-CA04D21E0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Training, test and validation split 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9E589D-332D-4DC6-ABCD-B6D60A1E4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2B2667-1388-4CA0-9B71-BE69B0A3E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722" y="1581098"/>
            <a:ext cx="8695173" cy="488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661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19A3CB-7CAD-039E-4D4E-D6BE4A84C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25065-6358-D73C-997B-85A3D65EE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797" y="279238"/>
            <a:ext cx="7874405" cy="629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34E5E-6528-4FAC-8065-570BA9E4F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Workflow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0EBA98-A2EA-4A28-A551-6AAFBE791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9A89-2894-44B8-B80B-7D0061D80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19" y="1690688"/>
            <a:ext cx="10284448" cy="426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58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4725C-936F-4B15-A907-137A6F962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terms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4B755-576A-4D76-81F6-DFC1CE042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/>
              <a:t>Model</a:t>
            </a:r>
            <a:r>
              <a:rPr lang="en-US" dirty="0"/>
              <a:t> – a set of patterns learned from data.</a:t>
            </a:r>
          </a:p>
          <a:p>
            <a:r>
              <a:rPr lang="en-US" b="1" dirty="0"/>
              <a:t>Algorithm</a:t>
            </a:r>
            <a:r>
              <a:rPr lang="en-US" dirty="0"/>
              <a:t> – a specific ML process used to train a model.</a:t>
            </a:r>
          </a:p>
          <a:p>
            <a:r>
              <a:rPr lang="en-US" b="1" dirty="0"/>
              <a:t>Training data </a:t>
            </a:r>
            <a:r>
              <a:rPr lang="en-US" dirty="0"/>
              <a:t>– the dataset from which the algorithm learns the model.</a:t>
            </a:r>
          </a:p>
          <a:p>
            <a:r>
              <a:rPr lang="en-US" b="1" dirty="0"/>
              <a:t>Test data </a:t>
            </a:r>
            <a:r>
              <a:rPr lang="en-US" dirty="0"/>
              <a:t>– a new dataset for reliably evaluating model performance.</a:t>
            </a:r>
          </a:p>
          <a:p>
            <a:r>
              <a:rPr lang="en-US" b="1" dirty="0"/>
              <a:t>Features</a:t>
            </a:r>
            <a:r>
              <a:rPr lang="en-US" dirty="0"/>
              <a:t> – Variables (columns) in the dataset used to train the model.</a:t>
            </a:r>
          </a:p>
          <a:p>
            <a:r>
              <a:rPr lang="en-US" b="1" dirty="0"/>
              <a:t>Target variable </a:t>
            </a:r>
            <a:r>
              <a:rPr lang="en-US" dirty="0"/>
              <a:t>– A specific variable you’re trying to predict.</a:t>
            </a:r>
          </a:p>
          <a:p>
            <a:r>
              <a:rPr lang="en-US" b="1" dirty="0"/>
              <a:t>Observations </a:t>
            </a:r>
            <a:r>
              <a:rPr lang="en-US" dirty="0"/>
              <a:t>– Data points (rows) in the dataset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A3170-2268-4AD3-B31D-F36CC66B7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243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B41DEA-B859-892B-2784-2A925043B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28</a:t>
            </a:fld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E9964B6E-2E8B-FF8D-7B45-6BD93675D09C}"/>
              </a:ext>
            </a:extLst>
          </p:cNvPr>
          <p:cNvSpPr/>
          <p:nvPr/>
        </p:nvSpPr>
        <p:spPr>
          <a:xfrm rot="16200000">
            <a:off x="5276753" y="-1022310"/>
            <a:ext cx="661267" cy="492421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75C4D119-7521-7D89-7A80-8166ED83F8E1}"/>
              </a:ext>
            </a:extLst>
          </p:cNvPr>
          <p:cNvSpPr/>
          <p:nvPr/>
        </p:nvSpPr>
        <p:spPr>
          <a:xfrm rot="16200000">
            <a:off x="8894937" y="462962"/>
            <a:ext cx="501178" cy="1942482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184ADB-7F2F-8A7B-7A4E-977423C2AE8D}"/>
              </a:ext>
            </a:extLst>
          </p:cNvPr>
          <p:cNvSpPr txBox="1"/>
          <p:nvPr/>
        </p:nvSpPr>
        <p:spPr>
          <a:xfrm>
            <a:off x="3032992" y="402629"/>
            <a:ext cx="3789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b="1" dirty="0">
                <a:solidFill>
                  <a:srgbClr val="002060"/>
                </a:solidFill>
              </a:rPr>
              <a:t>Input / independent / feature 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C2FE61-CBF6-3411-30F8-32B281D384BA}"/>
              </a:ext>
            </a:extLst>
          </p:cNvPr>
          <p:cNvSpPr txBox="1"/>
          <p:nvPr/>
        </p:nvSpPr>
        <p:spPr>
          <a:xfrm>
            <a:off x="7864207" y="308313"/>
            <a:ext cx="3789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b="1" dirty="0">
                <a:solidFill>
                  <a:srgbClr val="FF0000"/>
                </a:solidFill>
              </a:rPr>
              <a:t>Output / dependent / target variable (label)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B8D840-C82C-A734-4AA9-3F24E8B7D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721" y="1858259"/>
            <a:ext cx="7318397" cy="18771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7F2196-FF10-74B5-F8C8-768B72D59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295" y="4035547"/>
            <a:ext cx="3112852" cy="2419824"/>
          </a:xfrm>
          <a:prstGeom prst="rect">
            <a:avLst/>
          </a:prstGeom>
        </p:spPr>
      </p:pic>
      <p:sp>
        <p:nvSpPr>
          <p:cNvPr id="13" name="Left Brace 12">
            <a:extLst>
              <a:ext uri="{FF2B5EF4-FFF2-40B4-BE49-F238E27FC236}">
                <a16:creationId xmlns:a16="http://schemas.microsoft.com/office/drawing/2014/main" id="{E5A248BD-2327-8EED-072A-C78D71F6CC22}"/>
              </a:ext>
            </a:extLst>
          </p:cNvPr>
          <p:cNvSpPr/>
          <p:nvPr/>
        </p:nvSpPr>
        <p:spPr>
          <a:xfrm>
            <a:off x="2377356" y="2257094"/>
            <a:ext cx="492304" cy="147832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3F86DC-59B8-6ECA-42F0-4B23BC40E49A}"/>
              </a:ext>
            </a:extLst>
          </p:cNvPr>
          <p:cNvSpPr txBox="1"/>
          <p:nvPr/>
        </p:nvSpPr>
        <p:spPr>
          <a:xfrm>
            <a:off x="233465" y="2497139"/>
            <a:ext cx="21401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b="1" dirty="0">
                <a:solidFill>
                  <a:srgbClr val="7030A0"/>
                </a:solidFill>
              </a:rPr>
              <a:t>Observations /</a:t>
            </a:r>
          </a:p>
          <a:p>
            <a:r>
              <a:rPr lang="en-MY" sz="2400" b="1" dirty="0">
                <a:solidFill>
                  <a:srgbClr val="7030A0"/>
                </a:solidFill>
              </a:rPr>
              <a:t>Samples / Datapoints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7A776F-6D28-8DFA-C167-F5D756F510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271" y="4200972"/>
            <a:ext cx="3992802" cy="265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93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290B4E-916D-4CEA-9C4B-79F9168A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5F42AF-1789-4C55-9687-1FBD461D7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895"/>
            <a:ext cx="12192000" cy="650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2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0EBA98-A2EA-4A28-A551-6AAFBE791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A picture containing text, diagram, plan, font&#10;&#10;Description automatically generated">
            <a:extLst>
              <a:ext uri="{FF2B5EF4-FFF2-40B4-BE49-F238E27FC236}">
                <a16:creationId xmlns:a16="http://schemas.microsoft.com/office/drawing/2014/main" id="{D0863C6C-023C-42EC-94AB-7790693F9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767" y="-42863"/>
            <a:ext cx="9148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33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692D70-7E8F-414E-85AC-7F81056C5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536E28DD-9E1F-4529-8E39-892CE4C30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465"/>
            <a:ext cx="12192000" cy="554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04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DE844E-BA7D-453C-B866-90FD0A54A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0E2930-2F76-45C6-B274-8D3F26ACA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0"/>
            <a:ext cx="12192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7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0A939D-9D41-4431-8AD8-011BA0F51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A diagram of exploratory data analysis&#10;&#10;Description automatically generated">
            <a:extLst>
              <a:ext uri="{FF2B5EF4-FFF2-40B4-BE49-F238E27FC236}">
                <a16:creationId xmlns:a16="http://schemas.microsoft.com/office/drawing/2014/main" id="{012AF4EE-1D5B-40CD-BBC6-D785B0CE2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13" y="807244"/>
            <a:ext cx="10223386" cy="527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82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26E1F4-7DFF-4856-8633-F17344097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 descr="A picture containing text, screenshot, font, design&#10;&#10;Description automatically generated">
            <a:extLst>
              <a:ext uri="{FF2B5EF4-FFF2-40B4-BE49-F238E27FC236}">
                <a16:creationId xmlns:a16="http://schemas.microsoft.com/office/drawing/2014/main" id="{2C966166-2F4E-420F-A97C-ACBD3A25D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290" y="0"/>
            <a:ext cx="6537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84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50938-165A-449D-9646-962BCA9F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A picture containing text, diagram, line, font&#10;&#10;Description automatically generated">
            <a:extLst>
              <a:ext uri="{FF2B5EF4-FFF2-40B4-BE49-F238E27FC236}">
                <a16:creationId xmlns:a16="http://schemas.microsoft.com/office/drawing/2014/main" id="{26186379-4BFA-4957-986B-B57B48122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150" y="468766"/>
            <a:ext cx="8776970" cy="565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09251"/>
      </p:ext>
    </p:extLst>
  </p:cSld>
  <p:clrMapOvr>
    <a:masterClrMapping/>
  </p:clrMapOvr>
</p:sld>
</file>

<file path=ppt/theme/theme1.xml><?xml version="1.0" encoding="utf-8"?>
<a:theme xmlns:a="http://schemas.openxmlformats.org/drawingml/2006/main" name="Video slides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</TotalTime>
  <Words>323</Words>
  <Application>Microsoft Office PowerPoint</Application>
  <PresentationFormat>Widescreen</PresentationFormat>
  <Paragraphs>65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Calibri</vt:lpstr>
      <vt:lpstr>Garamond</vt:lpstr>
      <vt:lpstr>Georgia</vt:lpstr>
      <vt:lpstr>Gill Sans MT</vt:lpstr>
      <vt:lpstr>Palatino Linotype</vt:lpstr>
      <vt:lpstr>Segoe UI</vt:lpstr>
      <vt:lpstr>Wingdings</vt:lpstr>
      <vt:lpstr>Video slides theme</vt:lpstr>
      <vt:lpstr>Machine learning workflow</vt:lpstr>
      <vt:lpstr>Machine Learning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Categorical data</vt:lpstr>
      <vt:lpstr>ML models and categorical data</vt:lpstr>
      <vt:lpstr>Categorical variable encoding</vt:lpstr>
      <vt:lpstr>Categorical variable encoding types </vt:lpstr>
      <vt:lpstr>PowerPoint Presentation</vt:lpstr>
      <vt:lpstr>PowerPoint Presentation</vt:lpstr>
      <vt:lpstr>PowerPoint Presentation</vt:lpstr>
      <vt:lpstr>Training, test and validation split </vt:lpstr>
      <vt:lpstr>PowerPoint Presentation</vt:lpstr>
      <vt:lpstr>Machine Learning Workflow</vt:lpstr>
      <vt:lpstr>Key terms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victor tan</dc:creator>
  <cp:lastModifiedBy>Victor Tan</cp:lastModifiedBy>
  <cp:revision>121</cp:revision>
  <dcterms:created xsi:type="dcterms:W3CDTF">2019-11-01T05:22:45Z</dcterms:created>
  <dcterms:modified xsi:type="dcterms:W3CDTF">2023-06-12T23:09:14Z</dcterms:modified>
</cp:coreProperties>
</file>